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6" r:id="rId3"/>
    <p:sldId id="258" r:id="rId4"/>
    <p:sldId id="257" r:id="rId5"/>
    <p:sldId id="262" r:id="rId6"/>
    <p:sldId id="263" r:id="rId7"/>
    <p:sldId id="259" r:id="rId8"/>
    <p:sldId id="260" r:id="rId9"/>
    <p:sldId id="261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1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29" autoAdjust="0"/>
  </p:normalViewPr>
  <p:slideViewPr>
    <p:cSldViewPr>
      <p:cViewPr varScale="1">
        <p:scale>
          <a:sx n="106" d="100"/>
          <a:sy n="106" d="100"/>
        </p:scale>
        <p:origin x="139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BBEC-EF9D-4DC0-94EF-3BE8B37BE157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8D454C-44AC-48E8-99CB-DAB64FEE94B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BBEC-EF9D-4DC0-94EF-3BE8B37BE157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454C-44AC-48E8-99CB-DAB64FEE94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BBEC-EF9D-4DC0-94EF-3BE8B37BE157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454C-44AC-48E8-99CB-DAB64FEE94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BBEC-EF9D-4DC0-94EF-3BE8B37BE157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454C-44AC-48E8-99CB-DAB64FEE94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BBEC-EF9D-4DC0-94EF-3BE8B37BE157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454C-44AC-48E8-99CB-DAB64FEE94B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BBEC-EF9D-4DC0-94EF-3BE8B37BE157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454C-44AC-48E8-99CB-DAB64FEE94B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BBEC-EF9D-4DC0-94EF-3BE8B37BE157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454C-44AC-48E8-99CB-DAB64FEE94B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BBEC-EF9D-4DC0-94EF-3BE8B37BE157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454C-44AC-48E8-99CB-DAB64FEE94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BBEC-EF9D-4DC0-94EF-3BE8B37BE157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454C-44AC-48E8-99CB-DAB64FEE94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BBEC-EF9D-4DC0-94EF-3BE8B37BE157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454C-44AC-48E8-99CB-DAB64FEE94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BBEC-EF9D-4DC0-94EF-3BE8B37BE157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454C-44AC-48E8-99CB-DAB64FEE94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B61BBEC-EF9D-4DC0-94EF-3BE8B37BE157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28D454C-44AC-48E8-99CB-DAB64FEE94B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" TargetMode="External"/><Relationship Id="rId2" Type="http://schemas.openxmlformats.org/officeDocument/2006/relationships/hyperlink" Target="https://biographe.ru/znamenitosti/fridrih-engels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u.wikipedia.org/wik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урмеж - Память (mp3ha.or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0112" y="4713201"/>
            <a:ext cx="609600" cy="609600"/>
          </a:xfrm>
          <a:prstGeom prst="rect">
            <a:avLst/>
          </a:prstGeom>
        </p:spPr>
      </p:pic>
      <p:pic>
        <p:nvPicPr>
          <p:cNvPr id="7" name="Сурмеж - Память (mp3ha.or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4261" y="4293096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446" y="3090909"/>
            <a:ext cx="4855989" cy="3237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90381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МБУ «ЦБС Верхнеуслонского муниципального района»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Верхнеуслонская Центральная районная библиотека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56" y="1988840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Виртуальный биографический обзор 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к 200 – летию со дня рождения 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Фридриха Энгельса- немецкого философа и политического деятеля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519" y="980728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</a:rPr>
              <a:t>«Соратник Карла Маркса»</a:t>
            </a:r>
            <a:endParaRPr lang="ru-RU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6422807"/>
            <a:ext cx="777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Верхний Услон, 2020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AutoShape 2" descr="https://24smi.org/public/media/resize/800x-/2017/8/19/06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4"/>
    </mc:Choice>
    <mc:Fallback xmlns="">
      <p:transition spd="slow" advTm="10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73937" y="1021378"/>
            <a:ext cx="3082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0" y="763085"/>
            <a:ext cx="2628293" cy="1752195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43545" y="14140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2826" y="116632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Основные труды Энгельса: 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8816" y="763085"/>
            <a:ext cx="5818835" cy="36933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«Положение рабочего класса в Англии»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«Святое семейство»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«Немецкая идеология» (обе совместно с Карлом Марксом)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«Крестьянская война в Германии»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«Революция и контрреволюция в Германии»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«Анти-Дюринг»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 «Происхождение семьи, частной собственности и государства»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 «Людвиг Фейербах и конец классической немецкой философии»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«Диалектика природы»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 «Крестьянский вопрос во Франции и Германии».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4"/>
          <a:stretch/>
        </p:blipFill>
        <p:spPr bwMode="auto">
          <a:xfrm>
            <a:off x="607325" y="2547088"/>
            <a:ext cx="1897985" cy="2829025"/>
          </a:xfrm>
          <a:prstGeom prst="round2DiagRect">
            <a:avLst>
              <a:gd name="adj1" fmla="val 16667"/>
              <a:gd name="adj2" fmla="val 23749"/>
            </a:avLst>
          </a:prstGeom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6" y="4456404"/>
            <a:ext cx="1690656" cy="2345680"/>
          </a:xfrm>
          <a:prstGeom prst="roundRect">
            <a:avLst>
              <a:gd name="adj" fmla="val 11111"/>
            </a:avLst>
          </a:prstGeom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804" y="4542914"/>
            <a:ext cx="1287012" cy="2059219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351" y="4817924"/>
            <a:ext cx="1295557" cy="1975725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45" y="4573916"/>
            <a:ext cx="1370076" cy="1945508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77" y="4637725"/>
            <a:ext cx="1412826" cy="209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038" y="4583313"/>
            <a:ext cx="1534113" cy="2218771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7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3"/>
    </mc:Choice>
    <mc:Fallback xmlns="">
      <p:transition spd="slow" advTm="1350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4572000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Сердце великого революционера перестало биться 5 августа 1895 года. Он умер от онкологии, доктора диагностировали у него рак пищевода. Тело Фридриха Энгельса предали кремации, а урну с его прахом опустили на морское дно близ побережья Ла-Манша.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9"/>
          <a:stretch/>
        </p:blipFill>
        <p:spPr bwMode="auto">
          <a:xfrm>
            <a:off x="5868144" y="116633"/>
            <a:ext cx="2391645" cy="2733100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3068960"/>
            <a:ext cx="895858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Память о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Фридрихе Энгельсе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живет в названиях городов, улиц, площадей России.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Ему поставлены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памятники во многих российских городах. В 1985-м Госбанк СССР выпустил монету, на которой изображен Фридрих Энгельс.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31" y="4177464"/>
            <a:ext cx="1907704" cy="254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67345"/>
            <a:ext cx="2601450" cy="195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49758" y="6135201"/>
            <a:ext cx="37163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</a:rPr>
              <a:t>Памятники Фридриху Энгельсу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85038"/>
            <a:ext cx="2636031" cy="26360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0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29"/>
    </mc:Choice>
    <mc:Fallback xmlns="">
      <p:transition spd="slow" advTm="1692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959" y="40466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</a:rPr>
              <a:t>Список использованной литературы:</a:t>
            </a:r>
            <a:endParaRPr lang="ru-RU" sz="24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553" y="1211794"/>
            <a:ext cx="839436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1.Маркс К., Энгельс Ф.</a:t>
            </a:r>
          </a:p>
          <a:p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   Избранные сочинения. В 9-ти т. Т 1-9.-М.: Политиздат,1986.-ХХ</a:t>
            </a:r>
            <a:r>
              <a:rPr lang="en-US" sz="1600" b="1" i="1" dirty="0" smtClean="0">
                <a:solidFill>
                  <a:schemeClr val="bg2">
                    <a:lumMod val="25000"/>
                  </a:schemeClr>
                </a:solidFill>
              </a:rPr>
              <a:t>II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,681с.-В </a:t>
            </a:r>
            <a:r>
              <a:rPr lang="ru-RU" sz="1600" b="1" i="1" dirty="0" err="1" smtClean="0">
                <a:solidFill>
                  <a:schemeClr val="bg2">
                    <a:lumMod val="25000"/>
                  </a:schemeClr>
                </a:solidFill>
              </a:rPr>
              <a:t>надзаг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 .: Ин-т марксизма-ленинизма при ЦК КПСС.</a:t>
            </a:r>
          </a:p>
          <a:p>
            <a:endParaRPr lang="ru-RU" sz="1600" b="1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2. Интернет – ресурсы:</a:t>
            </a:r>
          </a:p>
          <a:p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://biographe.ru/znamenitosti/fridrih-engels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</a:t>
            </a:r>
          </a:p>
          <a:p>
            <a:r>
              <a:rPr lang="ru-RU" dirty="0" smtClean="0"/>
              <a:t>  </a:t>
            </a:r>
          </a:p>
          <a:p>
            <a:r>
              <a:rPr lang="en-US" dirty="0" smtClean="0">
                <a:hlinkClick r:id="rId3"/>
              </a:rPr>
              <a:t>https://yandex.ru/images/search</a:t>
            </a:r>
            <a:r>
              <a:rPr lang="en-US" dirty="0" smtClean="0"/>
              <a:t>?</a:t>
            </a:r>
            <a:r>
              <a:rPr lang="ru-RU" dirty="0" smtClean="0"/>
              <a:t> </a:t>
            </a:r>
          </a:p>
          <a:p>
            <a:endParaRPr lang="ru-RU" dirty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ru.wikipedia.org/wiki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085184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</a:rPr>
              <a:t>Виртуальный биографический обзор </a:t>
            </a:r>
            <a:r>
              <a:rPr lang="ru-RU" sz="1400" b="1" i="1" dirty="0" smtClean="0">
                <a:solidFill>
                  <a:schemeClr val="bg2">
                    <a:lumMod val="25000"/>
                  </a:schemeClr>
                </a:solidFill>
              </a:rPr>
              <a:t>подготовила: ведущий библиотекарь </a:t>
            </a:r>
          </a:p>
          <a:p>
            <a:pPr algn="ctr"/>
            <a:r>
              <a:rPr lang="ru-RU" sz="1400" b="1" i="1" dirty="0" smtClean="0">
                <a:solidFill>
                  <a:schemeClr val="bg2">
                    <a:lumMod val="25000"/>
                  </a:schemeClr>
                </a:solidFill>
              </a:rPr>
              <a:t>Центральной районной библиотеки </a:t>
            </a:r>
            <a:r>
              <a:rPr lang="ru-RU" sz="1400" b="1" i="1" dirty="0" err="1" smtClean="0">
                <a:solidFill>
                  <a:schemeClr val="bg2">
                    <a:lumMod val="25000"/>
                  </a:schemeClr>
                </a:solidFill>
              </a:rPr>
              <a:t>Плохова</a:t>
            </a:r>
            <a:r>
              <a:rPr lang="ru-RU" sz="1400" b="1" i="1" dirty="0" smtClean="0">
                <a:solidFill>
                  <a:schemeClr val="bg2">
                    <a:lumMod val="25000"/>
                  </a:schemeClr>
                </a:solidFill>
              </a:rPr>
              <a:t> Т.А.</a:t>
            </a:r>
            <a:endParaRPr lang="ru-RU" sz="14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2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3"/>
    </mc:Choice>
    <mc:Fallback xmlns="">
      <p:transition spd="slow" advTm="1187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6243" y="1124744"/>
            <a:ext cx="4572000" cy="40934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 Родился 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</a:rPr>
              <a:t>Фридрих Энгельс 28 ноября 1820 года в городке Бармен. В настоящее время это административный округ </a:t>
            </a:r>
            <a:r>
              <a:rPr lang="ru-RU" sz="2000" b="1" i="1" dirty="0" err="1">
                <a:solidFill>
                  <a:schemeClr val="bg2">
                    <a:lumMod val="25000"/>
                  </a:schemeClr>
                </a:solidFill>
              </a:rPr>
              <a:t>Вупперталя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</a:rPr>
              <a:t> в Германии. </a:t>
            </a:r>
            <a:endParaRPr lang="ru-RU" sz="20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 Мальчик 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</a:rPr>
              <a:t>стал первым из девяти детей текстильного фабриканта Фридриха Энгельса и его супруги Элизабет Энгельс (в девичестве Хаар). Отец был выходцем из богатой династии текстильщиков, первое упоминание о которой датировано 16-м веком.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16" t="7389" r="34058"/>
          <a:stretch/>
        </p:blipFill>
        <p:spPr bwMode="auto">
          <a:xfrm>
            <a:off x="5320695" y="908720"/>
            <a:ext cx="3329126" cy="5098649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332656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Детство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9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4"/>
    </mc:Choice>
    <mc:Fallback xmlns="">
      <p:transition spd="slow" advTm="1173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7796"/>
            <a:ext cx="3209156" cy="4104456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590529"/>
            <a:ext cx="5184576" cy="36933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Его отец, Фридрих Энгельс (1796—1860), был выходцем из богатой династии текстильщиков, первое упоминание о которой датировано 16-м веком. Он был человеком строгим и консервативным.     	Отец, впрочем, как и вся его родня, придерживался пиетизма, возникшего на основе лютеранства. Пиетисты отличались от лютеран тем, что не принимали их догматы, но зато приветствовали собственное благочестие и живое общение с Всевышним. Дети в семье росли в религиозной атмосфере.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8116" y="4653136"/>
            <a:ext cx="8753772" cy="175432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Мать Энгельса, Элизабет Энгельс, урождённая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</a:rPr>
              <a:t>ван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 Хаар, вышла из среды интеллигенции. Это была женщина с чутким и добрым сердцем, живая, весёлая, с сильно развитым чувством юмора и любовью к литературе и искусству. Мама — прямая противоположность отцу. Образованная, чуткая, талантливая женщина, выросла в среде филологов, она многому научила своего первенца.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5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4"/>
    </mc:Choice>
    <mc:Fallback xmlns="">
      <p:transition spd="slow" advTm="1654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78" y="692696"/>
            <a:ext cx="5543617" cy="36933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Б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ольшое влияние на мальчика оказала мать, образованная и любившая искусство женщина, которую он любил и почитал. Учился в городской школе, затем в гимназии. В 1837 вопреки своему желанию мечтающий об университете Энгельс был направлен отцом, стремящимся приобщить сына к коммерции, на работу в конторе. Одновременно приступил к разностороннему самообразованию. Увлекался пением, музыкой, сочинял стихи, писал литературно-критические статьи, рисовал карикатуры, занимался спортом - плаванием, верховой ездой, фехтованием. 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8" t="3981" r="26080" b="19276"/>
          <a:stretch/>
        </p:blipFill>
        <p:spPr bwMode="auto">
          <a:xfrm>
            <a:off x="271240" y="522258"/>
            <a:ext cx="2952328" cy="2849324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28" y="4386015"/>
            <a:ext cx="8640960" cy="2031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Отбыл воинскую повинность в 1841-42 в Берлине, одновременно посещая лекции в Берлинском университете; курс Ф. Шеллинга побудил Энгельса к написанию серии критических статей. Сотрудничал в "Рейнской газете". В 1842-44 - служащий манчестерского филиала фирмы "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</a:rPr>
              <a:t>Эрмен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 и Энгельс", совладельцем которой был его отец. В Манчестере Фридрих Энгельс познакомился с ирландской работницей Мэри Берне, ставшей впоследствии его женой.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78" y="23584"/>
            <a:ext cx="5328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ЮНОСТЬ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31" y="3717032"/>
            <a:ext cx="3358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Фридрих Энгельс  в юности</a:t>
            </a:r>
            <a:endParaRPr lang="ru-RU" sz="1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7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26"/>
    </mc:Choice>
    <mc:Fallback xmlns="">
      <p:transition spd="slow" advTm="1872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7855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Личная жизнь</a:t>
            </a:r>
            <a:endParaRPr lang="ru-RU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74186"/>
            <a:ext cx="5904655" cy="36933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Фридрих получил прекрасное образование, его воспринимали как интеллигентного человека и эрудированного собеседника. Он отлично изъяснялся на восьми языках. Кроме родного языка, знал португальский, русский, ирландский и другие. Энгельс любил людей с веселым характером, не приветствовал лицемерных и надменных девушек. К любым жизненным обстоятельствам он старался относиться по-философски, с легкостью, но почему-то трепетал перед стоматологами. Из спиртных напитков Фридрих предпочитал Шато Марго, обязательно разлива 1848-го года. Любил ужинать ирландским рагу и охотиться на лис.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AutoShape 2" descr="https://pbs.twimg.com/media/EVanuMKXsAEUz9O.jpg"/>
          <p:cNvSpPr>
            <a:spLocks noChangeAspect="1" noChangeArrowheads="1"/>
          </p:cNvSpPr>
          <p:nvPr/>
        </p:nvSpPr>
        <p:spPr bwMode="auto">
          <a:xfrm>
            <a:off x="63500" y="-136525"/>
            <a:ext cx="4895850" cy="893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/>
          <a:stretch/>
        </p:blipFill>
        <p:spPr bwMode="auto">
          <a:xfrm>
            <a:off x="6345090" y="836712"/>
            <a:ext cx="2547400" cy="4895318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3469706" cy="2313138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45080" y="5949280"/>
            <a:ext cx="2736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Фридрих Энгельс в молодости</a:t>
            </a:r>
            <a:endParaRPr lang="ru-RU" sz="1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05430" y="4901033"/>
            <a:ext cx="1978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Дом, в котором жил в детстве Фридрих Энгельс</a:t>
            </a:r>
            <a:endParaRPr lang="ru-RU" sz="1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3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6"/>
    </mc:Choice>
    <mc:Fallback xmlns="">
      <p:transition spd="slow" advTm="1620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25632" y="156696"/>
            <a:ext cx="4438856" cy="34163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  В личной жизни философа было две женщины – сестры Мэри и Лиззи Бернс. Знакомство с ними состоялось в 1843 году. Фридрих никогда не выносил свои любовные отношения на всеобщее обозрение, поэтому информации о Мэри не так и много. Известно, что ее отец работал красильщиком на текстильном производстве, что она придерживалась таких же идей социализма, как и ее любимый Фридрих.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573016"/>
            <a:ext cx="8784976" cy="28623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          Энгельс всегда был противником брачных уз, но в силу сложившихся обстоятельств, все же женился на Мэри в 1863 году, буквально за несколько часов до ее кончины. После того, как она умерла, философ связал свою личную жизнь с ее родной сестрой Лидией. Она была малограмотная, но достаточно умная женщина, все звали ее Лиззи. Их отношения тоже не были узаконены, и только когда в 1878-м Бернс внезапно заболела и больше не поднималась, Фридрих принял решение жениться на ней. Энгельс с уважением относился к религиозным чувствам Лиззи, поэтому расписался с ней на пороге смерти, несмотря на свои атеистические взгляды.</a:t>
            </a:r>
          </a:p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    Детей ни в одном из браков у Энгельса не было.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25" y="260648"/>
            <a:ext cx="4157956" cy="2771971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914" y="3140968"/>
            <a:ext cx="41579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Фридрих Энгельс и Лиззи Бернс</a:t>
            </a:r>
            <a:endParaRPr lang="ru-RU" sz="1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19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7"/>
    </mc:Choice>
    <mc:Fallback xmlns="">
      <p:transition spd="slow" advTm="2101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373" y="28842"/>
            <a:ext cx="8916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Марксизм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373" y="605117"/>
            <a:ext cx="5912552" cy="34163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   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В 1842-м Фридрих Энгельс познакомился с Карлом Марксом. Это случилось в Кельне, в редакции издания «Рейнская газета». Фридрих Марксу не понравился, он считал его поклонником младогегельянцев, с которыми у него не было ничего общего. Энгельс уехал в Манчестер, продолжил учиться тонкостям производства текстиля на отцовском предприятии. В этом городе он жил и работал на протяжении двух лет. Он видел жизнь и быт простого рабочего человека, и это впоследствии помогло сформировать его дальнейшее мировоззрение.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739" y="613617"/>
            <a:ext cx="2632344" cy="2364943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373" y="4013796"/>
            <a:ext cx="8856984" cy="230832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В 1843-м Энгельс примыкает к немецким революционерам, которых знал еще в Лондоне. Он продолжает журналистскую деятельность, пишет статьи, в которых иногда рассуждает о коммунизме, и оправляет их в разные издания. Труды Фридриха опубликовал и «Немецко-Французский Ежегодник», издателем которого был никто иной, как Карл Маркс и его приятель Руге. Маркс и Энгельс начали переписываться, постепенно возникала дружба, основанная на общности интересов. Они встречались достаточно часто, проводили время за обсуждением общих философских идей.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3754" y="3356992"/>
            <a:ext cx="2808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Ф. Энгельс с  К. Марксом</a:t>
            </a:r>
            <a:endParaRPr lang="ru-RU" sz="1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9"/>
    </mc:Choice>
    <mc:Fallback xmlns="">
      <p:transition spd="slow" advTm="1691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260648"/>
            <a:ext cx="5832648" cy="230832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    В ноябре 1845 года философы начали писать труд под названием «Немецкая идеология», в котором содержался весь свод их философских идей. Издать его так и не получилось, двухтомник вышел спустя много лет, в 1932-м, в Москве. Фридриха Энгельса часто ставят на второе место после Маркса, хотя он внес большой вклад в материалистическое понимание истории. 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2406" y="2603645"/>
            <a:ext cx="5796644" cy="397031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     Два гения придерживались общей пролетарской теории, именно они нашли обоснования для необходимости создания партии революционеров. Неизвестно, добились бы такой славы Маркс и Энгельс, если бы работали отдельно друг от друга. Последние годы своей жизни Фридрих активно боролся за права рабочих. Он написал работу под названием «Капитализм», в которой указал на зарождавшийся империализм. В труде «Манифест Коммунистической партии» Маркс и Энгельс размышляли об антикапиталистической революции, считали, что это единственный способ разрушить границы, отделяющие буржуазию от пролетариата.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991"/>
            <a:ext cx="1800200" cy="2365977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2193" r="3372"/>
          <a:stretch/>
        </p:blipFill>
        <p:spPr bwMode="auto">
          <a:xfrm>
            <a:off x="6427433" y="2796466"/>
            <a:ext cx="2441360" cy="3903803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0"/>
    </mc:Choice>
    <mc:Fallback xmlns="">
      <p:transition spd="slow" advTm="1637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12968" cy="258532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Два гения придерживались общей пролетарской теории, именно они нашли обоснования для необходимости создания партии революционеров. Неизвестно, добились бы такой славы Маркс и Энгельс, если бы работали отдельно друг от друга. Последние годы своей жизни Фридрих активно боролся за права рабочих. Он написал работу под названием «Капитализм», в которой указал на зарождавшийся империализм. В труде «Манифест Коммунистической партии» Маркс и Энгельс размышляли об антикапиталистической революции, считали, что это единственный способ разрушить границы, отделяющие буржуазию от пролетариата.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"/>
          <a:stretch/>
        </p:blipFill>
        <p:spPr bwMode="auto">
          <a:xfrm>
            <a:off x="390599" y="2361460"/>
            <a:ext cx="4032448" cy="3947860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AutoShape 4" descr="https://cache3.youla.io/files/images/780_780/5c/de/5cde95b262e1c60def366bd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97022"/>
            <a:ext cx="4176464" cy="3374478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50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76"/>
    </mc:Choice>
    <mc:Fallback xmlns="">
      <p:transition spd="slow" advTm="11976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544</TotalTime>
  <Words>1295</Words>
  <Application>Microsoft Office PowerPoint</Application>
  <PresentationFormat>Экран (4:3)</PresentationFormat>
  <Paragraphs>60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Courier New</vt:lpstr>
      <vt:lpstr>Palatino Linotype</vt:lpstr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ЧитЗал4</dc:creator>
  <cp:lastModifiedBy>Учетная запись Майкрософт</cp:lastModifiedBy>
  <cp:revision>55</cp:revision>
  <dcterms:created xsi:type="dcterms:W3CDTF">2020-12-16T08:17:05Z</dcterms:created>
  <dcterms:modified xsi:type="dcterms:W3CDTF">2020-12-17T17:49:36Z</dcterms:modified>
</cp:coreProperties>
</file>